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82123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3" descr="Bild 13"/>
          <p:cNvPicPr>
            <a:picLocks noChangeAspect="1"/>
          </p:cNvPicPr>
          <p:nvPr/>
        </p:nvPicPr>
        <p:blipFill>
          <a:blip r:embed="rId2">
            <a:extLst/>
          </a:blip>
          <a:srcRect t="3777" b="14119"/>
          <a:stretch>
            <a:fillRect/>
          </a:stretch>
        </p:blipFill>
        <p:spPr>
          <a:xfrm>
            <a:off x="-36002" y="0"/>
            <a:ext cx="9180512" cy="523604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Abgerundetes Rechteck 3"/>
          <p:cNvSpPr/>
          <p:nvPr/>
        </p:nvSpPr>
        <p:spPr>
          <a:xfrm>
            <a:off x="107504" y="267493"/>
            <a:ext cx="5472608" cy="235053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0" name="Gruppieren 7"/>
          <p:cNvGrpSpPr/>
          <p:nvPr/>
        </p:nvGrpSpPr>
        <p:grpSpPr>
          <a:xfrm>
            <a:off x="-108519" y="4481155"/>
            <a:ext cx="9325547" cy="391434"/>
            <a:chOff x="0" y="0"/>
            <a:chExt cx="9325545" cy="391432"/>
          </a:xfrm>
        </p:grpSpPr>
        <p:sp>
          <p:nvSpPr>
            <p:cNvPr id="17" name="Rectangle 2"/>
            <p:cNvSpPr/>
            <p:nvPr/>
          </p:nvSpPr>
          <p:spPr>
            <a:xfrm>
              <a:off x="0" y="37261"/>
              <a:ext cx="9325546" cy="321469"/>
            </a:xfrm>
            <a:prstGeom prst="rect">
              <a:avLst/>
            </a:prstGeom>
            <a:solidFill>
              <a:srgbClr val="FF21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8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12540" y="84920"/>
              <a:ext cx="1380411" cy="226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" name="Rectangle 4"/>
            <p:cNvSpPr txBox="1"/>
            <p:nvPr/>
          </p:nvSpPr>
          <p:spPr>
            <a:xfrm>
              <a:off x="413128" y="0"/>
              <a:ext cx="1478264" cy="391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>
              <a:lvl1pPr defTabSz="1300162">
                <a:defRPr sz="1700" b="1">
                  <a:solidFill>
                    <a:srgbClr val="FFFF00"/>
                  </a:solidFill>
                </a:defRPr>
              </a:lvl1pPr>
            </a:lstStyle>
            <a:p>
              <a:r>
                <a:t>dlrg.de</a:t>
              </a:r>
            </a:p>
          </p:txBody>
        </p:sp>
      </p:grp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360647" y="891498"/>
            <a:ext cx="4966322" cy="1102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4772057"/>
            <a:ext cx="273657" cy="264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 13" descr="Bild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12068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Abgerundetes Rechteck 15"/>
          <p:cNvSpPr/>
          <p:nvPr/>
        </p:nvSpPr>
        <p:spPr>
          <a:xfrm>
            <a:off x="827583" y="1275605"/>
            <a:ext cx="7488834" cy="158417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Titeltext"/>
          <p:cNvSpPr txBox="1">
            <a:spLocks noGrp="1"/>
          </p:cNvSpPr>
          <p:nvPr>
            <p:ph type="title"/>
          </p:nvPr>
        </p:nvSpPr>
        <p:spPr>
          <a:xfrm>
            <a:off x="989925" y="1516433"/>
            <a:ext cx="7128658" cy="11025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3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4772057"/>
            <a:ext cx="273657" cy="264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3" name="Rectangle 2"/>
          <p:cNvSpPr/>
          <p:nvPr/>
        </p:nvSpPr>
        <p:spPr>
          <a:xfrm>
            <a:off x="-108520" y="4518416"/>
            <a:ext cx="9325548" cy="321470"/>
          </a:xfrm>
          <a:prstGeom prst="rect">
            <a:avLst/>
          </a:prstGeom>
          <a:solidFill>
            <a:srgbClr val="FF2129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4022" y="4566075"/>
            <a:ext cx="1380411" cy="22615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Rectangle 4"/>
          <p:cNvSpPr txBox="1"/>
          <p:nvPr/>
        </p:nvSpPr>
        <p:spPr>
          <a:xfrm>
            <a:off x="304609" y="4481155"/>
            <a:ext cx="1478265" cy="391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>
            <a:spAutoFit/>
          </a:bodyPr>
          <a:lstStyle>
            <a:lvl1pPr defTabSz="1300162">
              <a:defRPr sz="1700" b="1">
                <a:solidFill>
                  <a:srgbClr val="FFFF00"/>
                </a:solidFill>
              </a:defRPr>
            </a:lvl1pPr>
          </a:lstStyle>
          <a:p>
            <a:r>
              <a:t>dlrg.de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ild 11" descr="Bild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668611"/>
            <a:ext cx="9144249" cy="6408713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Abgerundetes Rechteck 15"/>
          <p:cNvSpPr/>
          <p:nvPr/>
        </p:nvSpPr>
        <p:spPr>
          <a:xfrm>
            <a:off x="740565" y="339502"/>
            <a:ext cx="7488834" cy="15841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Titeltext"/>
          <p:cNvSpPr txBox="1">
            <a:spLocks noGrp="1"/>
          </p:cNvSpPr>
          <p:nvPr>
            <p:ph type="title"/>
          </p:nvPr>
        </p:nvSpPr>
        <p:spPr>
          <a:xfrm>
            <a:off x="899591" y="580329"/>
            <a:ext cx="7200801" cy="11025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4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4772057"/>
            <a:ext cx="273657" cy="264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6" name="Rectangle 2"/>
          <p:cNvSpPr/>
          <p:nvPr/>
        </p:nvSpPr>
        <p:spPr>
          <a:xfrm>
            <a:off x="-108520" y="4518416"/>
            <a:ext cx="9325548" cy="321470"/>
          </a:xfrm>
          <a:prstGeom prst="rect">
            <a:avLst/>
          </a:prstGeom>
          <a:solidFill>
            <a:srgbClr val="FF2129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4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4022" y="4566075"/>
            <a:ext cx="1380411" cy="226151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Rectangle 4"/>
          <p:cNvSpPr txBox="1"/>
          <p:nvPr/>
        </p:nvSpPr>
        <p:spPr>
          <a:xfrm>
            <a:off x="304609" y="4481155"/>
            <a:ext cx="1478265" cy="391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>
            <a:spAutoFit/>
          </a:bodyPr>
          <a:lstStyle>
            <a:lvl1pPr defTabSz="1300162">
              <a:defRPr sz="1700" b="1">
                <a:solidFill>
                  <a:srgbClr val="FFFF00"/>
                </a:solidFill>
              </a:defRPr>
            </a:lvl1pPr>
          </a:lstStyle>
          <a:p>
            <a:r>
              <a:t>dlrg.de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Bild 3" descr="Bild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" y="-92546"/>
            <a:ext cx="9144001" cy="6336704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Abgerundetes Rechteck 14"/>
          <p:cNvSpPr/>
          <p:nvPr/>
        </p:nvSpPr>
        <p:spPr>
          <a:xfrm>
            <a:off x="755576" y="0"/>
            <a:ext cx="7488833" cy="15841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xfrm>
            <a:off x="899591" y="240828"/>
            <a:ext cx="7200801" cy="1102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4772057"/>
            <a:ext cx="273657" cy="264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9" name="Rectangle 2"/>
          <p:cNvSpPr/>
          <p:nvPr/>
        </p:nvSpPr>
        <p:spPr>
          <a:xfrm>
            <a:off x="-108520" y="4518416"/>
            <a:ext cx="9325548" cy="321470"/>
          </a:xfrm>
          <a:prstGeom prst="rect">
            <a:avLst/>
          </a:prstGeom>
          <a:solidFill>
            <a:srgbClr val="FF2129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6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4022" y="4566075"/>
            <a:ext cx="1380411" cy="22615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Rectangle 4"/>
          <p:cNvSpPr txBox="1"/>
          <p:nvPr/>
        </p:nvSpPr>
        <p:spPr>
          <a:xfrm>
            <a:off x="304609" y="4481155"/>
            <a:ext cx="1478265" cy="391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>
            <a:spAutoFit/>
          </a:bodyPr>
          <a:lstStyle>
            <a:lvl1pPr defTabSz="1300162">
              <a:defRPr sz="1700" b="1">
                <a:solidFill>
                  <a:srgbClr val="FFFF00"/>
                </a:solidFill>
              </a:defRPr>
            </a:lvl1pPr>
          </a:lstStyle>
          <a:p>
            <a:r>
              <a:t>dlrg.de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 4"/>
          <p:cNvSpPr/>
          <p:nvPr/>
        </p:nvSpPr>
        <p:spPr>
          <a:xfrm>
            <a:off x="0" y="897730"/>
            <a:ext cx="9144000" cy="1"/>
          </a:xfrm>
          <a:prstGeom prst="line">
            <a:avLst/>
          </a:prstGeom>
          <a:ln w="27092">
            <a:solidFill>
              <a:srgbClr val="FF212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77" name="Rectangle 2"/>
          <p:cNvSpPr/>
          <p:nvPr/>
        </p:nvSpPr>
        <p:spPr>
          <a:xfrm>
            <a:off x="-108520" y="4518416"/>
            <a:ext cx="9325548" cy="321470"/>
          </a:xfrm>
          <a:prstGeom prst="rect">
            <a:avLst/>
          </a:prstGeom>
          <a:solidFill>
            <a:srgbClr val="FF2129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7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4022" y="4566075"/>
            <a:ext cx="1380411" cy="22615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Rectangle 4"/>
          <p:cNvSpPr txBox="1"/>
          <p:nvPr/>
        </p:nvSpPr>
        <p:spPr>
          <a:xfrm>
            <a:off x="304609" y="4481155"/>
            <a:ext cx="1478265" cy="391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>
            <a:spAutoFit/>
          </a:bodyPr>
          <a:lstStyle>
            <a:lvl1pPr defTabSz="1300162">
              <a:defRPr sz="1700" b="1">
                <a:solidFill>
                  <a:srgbClr val="FFFF00"/>
                </a:solidFill>
              </a:defRPr>
            </a:lvl1pPr>
          </a:lstStyle>
          <a:p>
            <a:r>
              <a:t>dlrg.de</a:t>
            </a:r>
          </a:p>
        </p:txBody>
      </p:sp>
      <p:sp>
        <p:nvSpPr>
          <p:cNvPr id="80" name="Titeltext"/>
          <p:cNvSpPr txBox="1">
            <a:spLocks noGrp="1"/>
          </p:cNvSpPr>
          <p:nvPr>
            <p:ph type="title"/>
          </p:nvPr>
        </p:nvSpPr>
        <p:spPr>
          <a:xfrm>
            <a:off x="395536" y="40480"/>
            <a:ext cx="8229601" cy="8572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81" name="Textebene 1…"/>
          <p:cNvSpPr txBox="1">
            <a:spLocks noGrp="1"/>
          </p:cNvSpPr>
          <p:nvPr>
            <p:ph type="body" idx="1"/>
          </p:nvPr>
        </p:nvSpPr>
        <p:spPr>
          <a:xfrm>
            <a:off x="395536" y="1203598"/>
            <a:ext cx="8280921" cy="3096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rgbClr val="FF0000"/>
              </a:buClr>
              <a:buFontTx/>
              <a:buChar char="▪"/>
              <a:defRPr sz="2000"/>
            </a:lvl1pPr>
            <a:lvl2pPr marL="742950" indent="-285750">
              <a:spcBef>
                <a:spcPts val="400"/>
              </a:spcBef>
              <a:buClr>
                <a:srgbClr val="FF0000"/>
              </a:buClr>
              <a:buFontTx/>
              <a:buChar char="▪"/>
              <a:defRPr sz="2000"/>
            </a:lvl2pPr>
            <a:lvl3pPr marL="1143000" indent="-228600">
              <a:spcBef>
                <a:spcPts val="400"/>
              </a:spcBef>
              <a:buClr>
                <a:srgbClr val="FF0000"/>
              </a:buClr>
              <a:buFontTx/>
              <a:buChar char="▪"/>
              <a:defRPr sz="2000"/>
            </a:lvl3pPr>
            <a:lvl4pPr marL="1600200" indent="-228600">
              <a:spcBef>
                <a:spcPts val="400"/>
              </a:spcBef>
              <a:buClr>
                <a:srgbClr val="FF0000"/>
              </a:buClr>
              <a:buFontTx/>
              <a:buChar char="▪"/>
              <a:defRPr sz="2000"/>
            </a:lvl4pPr>
            <a:lvl5pPr marL="2057400" indent="-228600">
              <a:spcBef>
                <a:spcPts val="400"/>
              </a:spcBef>
              <a:buClr>
                <a:srgbClr val="FF0000"/>
              </a:buClr>
              <a:buFontTx/>
              <a:buChar char="▪"/>
              <a:defRPr sz="2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/>
          <p:nvPr/>
        </p:nvSpPr>
        <p:spPr>
          <a:xfrm>
            <a:off x="0" y="897730"/>
            <a:ext cx="9144000" cy="1"/>
          </a:xfrm>
          <a:prstGeom prst="line">
            <a:avLst/>
          </a:prstGeom>
          <a:ln w="27092">
            <a:solidFill>
              <a:srgbClr val="FF212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532208" y="4881594"/>
            <a:ext cx="273657" cy="26425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" name="Rectangle 2"/>
          <p:cNvSpPr/>
          <p:nvPr/>
        </p:nvSpPr>
        <p:spPr>
          <a:xfrm>
            <a:off x="-108520" y="4518416"/>
            <a:ext cx="9325548" cy="321470"/>
          </a:xfrm>
          <a:prstGeom prst="rect">
            <a:avLst/>
          </a:prstGeom>
          <a:solidFill>
            <a:srgbClr val="FF2129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" name="Picture 3" descr="Picture 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104022" y="4566075"/>
            <a:ext cx="1380411" cy="2261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4"/>
          <p:cNvSpPr txBox="1"/>
          <p:nvPr/>
        </p:nvSpPr>
        <p:spPr>
          <a:xfrm>
            <a:off x="304609" y="4481155"/>
            <a:ext cx="1478265" cy="391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248" tIns="72248" rIns="72248" bIns="72248">
            <a:spAutoFit/>
          </a:bodyPr>
          <a:lstStyle>
            <a:lvl1pPr defTabSz="1300162">
              <a:defRPr sz="1700" b="1">
                <a:solidFill>
                  <a:srgbClr val="FFFF00"/>
                </a:solidFill>
              </a:defRPr>
            </a:lvl1pPr>
          </a:lstStyle>
          <a:p>
            <a:r>
              <a:t>dlrg.de</a:t>
            </a:r>
          </a:p>
        </p:txBody>
      </p:sp>
      <p:sp>
        <p:nvSpPr>
          <p:cNvPr id="7" name="Titel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Titeltext</a:t>
            </a:r>
          </a:p>
        </p:txBody>
      </p:sp>
      <p:sp>
        <p:nvSpPr>
          <p:cNvPr id="8" name="Textebene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b="1" dirty="0" smtClean="0"/>
              <a:t>Wie schreibe ich einen Bericht/ eine PM?</a:t>
            </a:r>
            <a:endParaRPr b="1" dirty="0"/>
          </a:p>
        </p:txBody>
      </p:sp>
      <p:sp>
        <p:nvSpPr>
          <p:cNvPr id="9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97902" y="4772057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atumsplatzhalter 8"/>
          <p:cNvSpPr txBox="1"/>
          <p:nvPr/>
        </p:nvSpPr>
        <p:spPr>
          <a:xfrm>
            <a:off x="415608" y="4874451"/>
            <a:ext cx="173418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Carina-Chantal Krämer </a:t>
            </a:r>
          </a:p>
        </p:txBody>
      </p:sp>
      <p:sp>
        <p:nvSpPr>
          <p:cNvPr id="159" name="Foliennummernplatzhalter 10"/>
          <p:cNvSpPr txBox="1">
            <a:spLocks noGrp="1"/>
          </p:cNvSpPr>
          <p:nvPr>
            <p:ph type="sldNum" sz="quarter" idx="2"/>
          </p:nvPr>
        </p:nvSpPr>
        <p:spPr>
          <a:xfrm>
            <a:off x="8543519" y="4881594"/>
            <a:ext cx="262346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61" name="Grafik 2" descr="Grafi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7141" y="1484944"/>
            <a:ext cx="4449268" cy="1098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Grafik 5" descr="Grafik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74" y="2851860"/>
            <a:ext cx="3859214" cy="1324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Grafik 7" descr="Grafi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64641" y="1017512"/>
            <a:ext cx="3597769" cy="34101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feld 1"/>
          <p:cNvSpPr txBox="1"/>
          <p:nvPr/>
        </p:nvSpPr>
        <p:spPr>
          <a:xfrm>
            <a:off x="656908" y="250031"/>
            <a:ext cx="78301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rPr lang="de-DE" dirty="0" smtClean="0"/>
              <a:t>Einige Beispiele</a:t>
            </a: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Datumsplatzhalter 8"/>
          <p:cNvSpPr txBox="1"/>
          <p:nvPr/>
        </p:nvSpPr>
        <p:spPr>
          <a:xfrm>
            <a:off x="415608" y="4874451"/>
            <a:ext cx="173418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Carina-Chantal Krämer </a:t>
            </a:r>
          </a:p>
        </p:txBody>
      </p:sp>
      <p:sp>
        <p:nvSpPr>
          <p:cNvPr id="167" name="Foliennummernplatzhalter 10"/>
          <p:cNvSpPr txBox="1">
            <a:spLocks noGrp="1"/>
          </p:cNvSpPr>
          <p:nvPr>
            <p:ph type="sldNum" sz="quarter" idx="2"/>
          </p:nvPr>
        </p:nvSpPr>
        <p:spPr>
          <a:xfrm>
            <a:off x="8532208" y="4881594"/>
            <a:ext cx="273657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69" name="Grafik 1" descr="Grafi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1" y="1793974"/>
            <a:ext cx="6060425" cy="167996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feld 4"/>
          <p:cNvSpPr txBox="1"/>
          <p:nvPr/>
        </p:nvSpPr>
        <p:spPr>
          <a:xfrm>
            <a:off x="6633943" y="1630416"/>
            <a:ext cx="2248313" cy="1740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0000"/>
                </a:solidFill>
              </a:defRPr>
            </a:pPr>
            <a:r>
              <a:t>Was ist hier falsch</a:t>
            </a:r>
          </a:p>
          <a:p>
            <a:pPr algn="ctr">
              <a:defRPr sz="9600">
                <a:solidFill>
                  <a:srgbClr val="FF0000"/>
                </a:solidFill>
              </a:defRPr>
            </a:pPr>
            <a:r>
              <a:t>?</a:t>
            </a:r>
          </a:p>
        </p:txBody>
      </p:sp>
      <p:sp>
        <p:nvSpPr>
          <p:cNvPr id="8" name="Textfeld 1"/>
          <p:cNvSpPr txBox="1"/>
          <p:nvPr/>
        </p:nvSpPr>
        <p:spPr>
          <a:xfrm>
            <a:off x="656908" y="250031"/>
            <a:ext cx="78301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rPr lang="de-DE" dirty="0" smtClean="0"/>
              <a:t>Einige Beispiele</a:t>
            </a:r>
            <a:endParaRPr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Datumsplatzhalter 8"/>
          <p:cNvSpPr txBox="1"/>
          <p:nvPr/>
        </p:nvSpPr>
        <p:spPr>
          <a:xfrm>
            <a:off x="415608" y="4874451"/>
            <a:ext cx="173418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Carina-Chantal Krämer </a:t>
            </a:r>
          </a:p>
        </p:txBody>
      </p:sp>
      <p:sp>
        <p:nvSpPr>
          <p:cNvPr id="174" name="Foliennummernplatzhalter 10"/>
          <p:cNvSpPr txBox="1">
            <a:spLocks noGrp="1"/>
          </p:cNvSpPr>
          <p:nvPr>
            <p:ph type="sldNum" sz="quarter" idx="2"/>
          </p:nvPr>
        </p:nvSpPr>
        <p:spPr>
          <a:xfrm>
            <a:off x="8532208" y="4881594"/>
            <a:ext cx="273657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75" name="Rechteck 3"/>
          <p:cNvSpPr txBox="1"/>
          <p:nvPr/>
        </p:nvSpPr>
        <p:spPr>
          <a:xfrm>
            <a:off x="655395" y="1059582"/>
            <a:ext cx="200095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35000"/>
              </a:lnSpc>
              <a:defRPr sz="2400" b="1"/>
            </a:lvl1pPr>
          </a:lstStyle>
          <a:p>
            <a:r>
              <a:t>Der Hauptteil</a:t>
            </a:r>
          </a:p>
        </p:txBody>
      </p:sp>
      <p:sp>
        <p:nvSpPr>
          <p:cNvPr id="176" name="Textfeld 11"/>
          <p:cNvSpPr txBox="1"/>
          <p:nvPr/>
        </p:nvSpPr>
        <p:spPr>
          <a:xfrm>
            <a:off x="655393" y="1552752"/>
            <a:ext cx="6967230" cy="329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Das Wichtigste zuerst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Thema wird umfangreich behandelt (Werden alle sieben W-Fragen beantwortet?)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Ergänzung zusätzlicher Elemente (konkrete Einzelheiten, Hintergründe, Zitate)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objektiv bleiben!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Allgemein: Zwischenüberschriften verwenden!</a:t>
            </a:r>
          </a:p>
          <a:p>
            <a:pPr>
              <a:defRPr sz="2000"/>
            </a:pPr>
            <a:endParaRPr/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endParaRPr/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atumsplatzhalter 8"/>
          <p:cNvSpPr txBox="1"/>
          <p:nvPr/>
        </p:nvSpPr>
        <p:spPr>
          <a:xfrm>
            <a:off x="415608" y="4874451"/>
            <a:ext cx="173418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Carina-Chantal Krämer </a:t>
            </a:r>
          </a:p>
        </p:txBody>
      </p:sp>
      <p:sp>
        <p:nvSpPr>
          <p:cNvPr id="180" name="Foliennummernplatzhalter 10"/>
          <p:cNvSpPr txBox="1">
            <a:spLocks noGrp="1"/>
          </p:cNvSpPr>
          <p:nvPr>
            <p:ph type="sldNum" sz="quarter" idx="2"/>
          </p:nvPr>
        </p:nvSpPr>
        <p:spPr>
          <a:xfrm>
            <a:off x="8532208" y="4881594"/>
            <a:ext cx="273657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81" name="Rechteck 3"/>
          <p:cNvSpPr txBox="1"/>
          <p:nvPr/>
        </p:nvSpPr>
        <p:spPr>
          <a:xfrm>
            <a:off x="655395" y="1059582"/>
            <a:ext cx="186596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35000"/>
              </a:lnSpc>
              <a:defRPr sz="2400" b="1"/>
            </a:lvl1pPr>
          </a:lstStyle>
          <a:p>
            <a:r>
              <a:t>Der Schluss</a:t>
            </a:r>
          </a:p>
        </p:txBody>
      </p:sp>
      <p:sp>
        <p:nvSpPr>
          <p:cNvPr id="182" name="Textfeld 11"/>
          <p:cNvSpPr txBox="1"/>
          <p:nvPr/>
        </p:nvSpPr>
        <p:spPr>
          <a:xfrm>
            <a:off x="655393" y="1552752"/>
            <a:ext cx="6967230" cy="241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Zusammenfassung (Anfängliche Fragen werden zum Schluss geklärt)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Ausblick (Was kommt als nächstes? Gibt es eine Wiederholung?)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endParaRPr/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endParaRPr/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atumsplatzhalter 1"/>
          <p:cNvSpPr txBox="1"/>
          <p:nvPr/>
        </p:nvSpPr>
        <p:spPr>
          <a:xfrm>
            <a:off x="415608" y="4874451"/>
            <a:ext cx="173418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14.11.2019</a:t>
            </a:r>
          </a:p>
        </p:txBody>
      </p:sp>
      <p:sp>
        <p:nvSpPr>
          <p:cNvPr id="185" name="Foliennummernplatzhalter 3"/>
          <p:cNvSpPr txBox="1">
            <a:spLocks noGrp="1"/>
          </p:cNvSpPr>
          <p:nvPr>
            <p:ph type="sldNum" sz="quarter" idx="2"/>
          </p:nvPr>
        </p:nvSpPr>
        <p:spPr>
          <a:xfrm>
            <a:off x="8532208" y="4881594"/>
            <a:ext cx="273657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86" name="AutoShape 2"/>
          <p:cNvSpPr txBox="1"/>
          <p:nvPr/>
        </p:nvSpPr>
        <p:spPr>
          <a:xfrm>
            <a:off x="611187" y="248840"/>
            <a:ext cx="7937501" cy="532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3200" b="1"/>
            </a:lvl1pPr>
          </a:lstStyle>
          <a:p>
            <a:r>
              <a:t>Ein Beispiel</a:t>
            </a:r>
          </a:p>
        </p:txBody>
      </p:sp>
      <p:pic>
        <p:nvPicPr>
          <p:cNvPr id="187" name="Grafik 5" descr="Grafik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1114842"/>
            <a:ext cx="4711703" cy="3265077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Gerade Verbindung mit Pfeil 12"/>
          <p:cNvSpPr/>
          <p:nvPr/>
        </p:nvSpPr>
        <p:spPr>
          <a:xfrm flipV="1">
            <a:off x="1331639" y="4001783"/>
            <a:ext cx="4170173" cy="10127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" name="Gerade Verbindung mit Pfeil 13"/>
          <p:cNvSpPr/>
          <p:nvPr/>
        </p:nvSpPr>
        <p:spPr>
          <a:xfrm>
            <a:off x="3203848" y="2787774"/>
            <a:ext cx="2463527" cy="1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0" name="Gerade Verbindung mit Pfeil 17"/>
          <p:cNvSpPr/>
          <p:nvPr/>
        </p:nvSpPr>
        <p:spPr>
          <a:xfrm>
            <a:off x="4659262" y="2355725"/>
            <a:ext cx="1008113" cy="1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" name="Textfeld 16"/>
          <p:cNvSpPr txBox="1"/>
          <p:nvPr/>
        </p:nvSpPr>
        <p:spPr>
          <a:xfrm>
            <a:off x="5681676" y="2158611"/>
            <a:ext cx="266111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t>Bonusmaterial</a:t>
            </a:r>
          </a:p>
        </p:txBody>
      </p:sp>
      <p:sp>
        <p:nvSpPr>
          <p:cNvPr id="192" name="Textfeld 21"/>
          <p:cNvSpPr txBox="1"/>
          <p:nvPr/>
        </p:nvSpPr>
        <p:spPr>
          <a:xfrm>
            <a:off x="5681676" y="2586794"/>
            <a:ext cx="26611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Ausblick</a:t>
            </a:r>
            <a:r>
              <a:rPr sz="1800"/>
              <a:t> </a:t>
            </a:r>
          </a:p>
        </p:txBody>
      </p:sp>
      <p:sp>
        <p:nvSpPr>
          <p:cNvPr id="193" name="Textfeld 22"/>
          <p:cNvSpPr txBox="1"/>
          <p:nvPr/>
        </p:nvSpPr>
        <p:spPr>
          <a:xfrm>
            <a:off x="5681676" y="3847894"/>
            <a:ext cx="2661113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t>Zwischenüberschriften lockern den Text auf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feld 1"/>
          <p:cNvSpPr txBox="1"/>
          <p:nvPr/>
        </p:nvSpPr>
        <p:spPr>
          <a:xfrm>
            <a:off x="656908" y="250031"/>
            <a:ext cx="7830186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t>3. Die Pressemitteilung</a:t>
            </a:r>
          </a:p>
        </p:txBody>
      </p:sp>
      <p:sp>
        <p:nvSpPr>
          <p:cNvPr id="197" name="Datumsplatzhalter 8"/>
          <p:cNvSpPr txBox="1"/>
          <p:nvPr/>
        </p:nvSpPr>
        <p:spPr>
          <a:xfrm>
            <a:off x="415608" y="4874451"/>
            <a:ext cx="173418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Carina-Chantal Krämer </a:t>
            </a:r>
          </a:p>
        </p:txBody>
      </p:sp>
      <p:sp>
        <p:nvSpPr>
          <p:cNvPr id="198" name="Foliennummernplatzhalter 10"/>
          <p:cNvSpPr txBox="1">
            <a:spLocks noGrp="1"/>
          </p:cNvSpPr>
          <p:nvPr>
            <p:ph type="sldNum" sz="quarter" idx="2"/>
          </p:nvPr>
        </p:nvSpPr>
        <p:spPr>
          <a:xfrm>
            <a:off x="8532208" y="4881594"/>
            <a:ext cx="273657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99" name="Textfeld 1"/>
          <p:cNvSpPr txBox="1"/>
          <p:nvPr/>
        </p:nvSpPr>
        <p:spPr>
          <a:xfrm>
            <a:off x="531422" y="1307833"/>
            <a:ext cx="8509461" cy="275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Für den Text der PM gelten ähnliche Regeln:</a:t>
            </a:r>
          </a:p>
          <a:p>
            <a:endParaRPr/>
          </a:p>
          <a:p>
            <a:pPr marL="285750" indent="-285750">
              <a:buClr>
                <a:srgbClr val="FF0000"/>
              </a:buClr>
              <a:buSzPct val="100000"/>
              <a:buChar char="▪"/>
            </a:pPr>
            <a:r>
              <a:t>Briefkopf inkl. Ansprechpartner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</a:pPr>
            <a:r>
              <a:t>Überschrift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</a:pPr>
            <a:r>
              <a:t>Unterzeile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</a:pPr>
            <a:r>
              <a:t>Orts- und Zeitmarke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</a:pPr>
            <a:r>
              <a:t>Text der PM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</a:pPr>
            <a:r>
              <a:t>Zitate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</a:pPr>
            <a:r>
              <a:t>Kurzer zusammenfassender Absatz als Hintergrund zur DLRG </a:t>
            </a:r>
          </a:p>
          <a:p>
            <a:pPr lvl="1" indent="228600"/>
            <a:r>
              <a:t> (Aufgaben, Ehrenamt, Einsatzzahlen, etc.)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Datumsplatzhalter 1"/>
          <p:cNvSpPr txBox="1"/>
          <p:nvPr/>
        </p:nvSpPr>
        <p:spPr>
          <a:xfrm>
            <a:off x="415608" y="4874451"/>
            <a:ext cx="173418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14.11.2019</a:t>
            </a:r>
          </a:p>
        </p:txBody>
      </p:sp>
      <p:sp>
        <p:nvSpPr>
          <p:cNvPr id="207" name="Foliennummernplatzhalter 3"/>
          <p:cNvSpPr txBox="1">
            <a:spLocks noGrp="1"/>
          </p:cNvSpPr>
          <p:nvPr>
            <p:ph type="sldNum" sz="quarter" idx="2"/>
          </p:nvPr>
        </p:nvSpPr>
        <p:spPr>
          <a:xfrm>
            <a:off x="8532208" y="4881594"/>
            <a:ext cx="273657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08" name="AutoShape 2"/>
          <p:cNvSpPr txBox="1"/>
          <p:nvPr/>
        </p:nvSpPr>
        <p:spPr>
          <a:xfrm>
            <a:off x="611187" y="248840"/>
            <a:ext cx="7937501" cy="532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3200" b="1"/>
            </a:lvl1pPr>
          </a:lstStyle>
          <a:p>
            <a:r>
              <a:t>4. Quellen </a:t>
            </a:r>
          </a:p>
        </p:txBody>
      </p:sp>
      <p:sp>
        <p:nvSpPr>
          <p:cNvPr id="209" name="AutoShape 4"/>
          <p:cNvSpPr txBox="1"/>
          <p:nvPr/>
        </p:nvSpPr>
        <p:spPr>
          <a:xfrm>
            <a:off x="674687" y="987574"/>
            <a:ext cx="7810501" cy="2317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57200" indent="-457200">
              <a:lnSpc>
                <a:spcPct val="135000"/>
              </a:lnSpc>
              <a:buClr>
                <a:srgbClr val="FF0000"/>
              </a:buClr>
              <a:buSzPct val="100000"/>
              <a:buChar char="▪"/>
              <a:defRPr sz="2000"/>
            </a:pPr>
            <a:r>
              <a:t>https://www.br.de/alphalernen/faecher/deutsch/2-meldung-bericht-nachricht-journalistische-formen-102.html</a:t>
            </a:r>
          </a:p>
          <a:p>
            <a:pPr marL="457200" indent="-457200">
              <a:lnSpc>
                <a:spcPct val="135000"/>
              </a:lnSpc>
              <a:buClr>
                <a:srgbClr val="FF0000"/>
              </a:buClr>
              <a:buSzPct val="100000"/>
              <a:buChar char="▪"/>
              <a:defRPr sz="2000"/>
            </a:pPr>
            <a:r>
              <a:t>journalistikon.de/</a:t>
            </a:r>
          </a:p>
          <a:p>
            <a:pPr marL="457200" indent="-457200">
              <a:lnSpc>
                <a:spcPct val="135000"/>
              </a:lnSpc>
              <a:buClr>
                <a:srgbClr val="FF0000"/>
              </a:buClr>
              <a:buSzPct val="100000"/>
              <a:buChar char="▪"/>
              <a:defRPr sz="2000"/>
            </a:pPr>
            <a:r>
              <a:t>https://www.studienkreis.de/deutsch/sachlichen-zeitungsbericht-verfassen/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feld 1"/>
          <p:cNvSpPr txBox="1"/>
          <p:nvPr/>
        </p:nvSpPr>
        <p:spPr>
          <a:xfrm>
            <a:off x="656908" y="250031"/>
            <a:ext cx="7830186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t>1. Die Nachricht</a:t>
            </a:r>
          </a:p>
        </p:txBody>
      </p:sp>
      <p:sp>
        <p:nvSpPr>
          <p:cNvPr id="95" name="Datumsplatzhalter 8"/>
          <p:cNvSpPr txBox="1"/>
          <p:nvPr/>
        </p:nvSpPr>
        <p:spPr>
          <a:xfrm>
            <a:off x="415608" y="4874451"/>
            <a:ext cx="173418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Carina-Chantal Krämer </a:t>
            </a:r>
          </a:p>
        </p:txBody>
      </p:sp>
      <p:sp>
        <p:nvSpPr>
          <p:cNvPr id="96" name="Foliennummernplatzhalter 10"/>
          <p:cNvSpPr txBox="1">
            <a:spLocks noGrp="1"/>
          </p:cNvSpPr>
          <p:nvPr>
            <p:ph type="sldNum" sz="quarter" idx="2"/>
          </p:nvPr>
        </p:nvSpPr>
        <p:spPr>
          <a:xfrm>
            <a:off x="8616966" y="4881594"/>
            <a:ext cx="188899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97" name="Eine Nachricht ist eine:  “...eine direkte, kompakte und möglichst objektive Mitteilung über ein…"/>
          <p:cNvSpPr txBox="1"/>
          <p:nvPr/>
        </p:nvSpPr>
        <p:spPr>
          <a:xfrm>
            <a:off x="415608" y="1201921"/>
            <a:ext cx="7422747" cy="2939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ts val="3100"/>
              </a:lnSpc>
              <a:spcBef>
                <a:spcPts val="1200"/>
              </a:spcBef>
              <a:defRPr b="1"/>
            </a:pPr>
            <a:r>
              <a:rPr dirty="0" err="1"/>
              <a:t>Eine</a:t>
            </a:r>
            <a:r>
              <a:rPr dirty="0"/>
              <a:t> </a:t>
            </a:r>
            <a:r>
              <a:rPr dirty="0" err="1"/>
              <a:t>Nachricht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eine</a:t>
            </a:r>
            <a:r>
              <a:rPr dirty="0" smtClean="0"/>
              <a:t>:</a:t>
            </a:r>
            <a:r>
              <a:rPr b="0" dirty="0"/>
              <a:t/>
            </a:r>
            <a:br>
              <a:rPr b="0" dirty="0"/>
            </a:br>
            <a:r>
              <a:rPr sz="1700" b="0" dirty="0" smtClean="0"/>
              <a:t>“... </a:t>
            </a:r>
            <a:r>
              <a:rPr sz="1700" b="0" dirty="0" err="1"/>
              <a:t>direkte</a:t>
            </a:r>
            <a:r>
              <a:rPr sz="1700" b="0" dirty="0"/>
              <a:t>, </a:t>
            </a:r>
            <a:r>
              <a:rPr sz="1700" dirty="0" err="1"/>
              <a:t>kompakte</a:t>
            </a:r>
            <a:r>
              <a:rPr sz="1700" dirty="0"/>
              <a:t> </a:t>
            </a:r>
            <a:r>
              <a:rPr sz="1700" b="0" dirty="0"/>
              <a:t>und </a:t>
            </a:r>
            <a:r>
              <a:rPr sz="1700" b="0" dirty="0" err="1"/>
              <a:t>möglichst</a:t>
            </a:r>
            <a:r>
              <a:rPr sz="1700" b="0" dirty="0"/>
              <a:t> </a:t>
            </a:r>
            <a:r>
              <a:rPr sz="1700" dirty="0" err="1"/>
              <a:t>objektive</a:t>
            </a:r>
            <a:r>
              <a:rPr sz="1700" dirty="0"/>
              <a:t> </a:t>
            </a:r>
            <a:r>
              <a:rPr sz="1700" b="0" dirty="0" err="1"/>
              <a:t>Mitteilung</a:t>
            </a:r>
            <a:r>
              <a:rPr sz="1700" b="0" dirty="0"/>
              <a:t> </a:t>
            </a:r>
            <a:r>
              <a:rPr sz="1700" b="0" dirty="0" err="1"/>
              <a:t>über</a:t>
            </a:r>
            <a:r>
              <a:rPr sz="1700" b="0" dirty="0"/>
              <a:t> </a:t>
            </a:r>
            <a:r>
              <a:rPr sz="1700" b="0" dirty="0" err="1"/>
              <a:t>ein</a:t>
            </a:r>
            <a:r>
              <a:rPr sz="1700" b="0" dirty="0"/>
              <a:t> </a:t>
            </a:r>
          </a:p>
          <a:p>
            <a:pPr defTabSz="457200">
              <a:lnSpc>
                <a:spcPts val="3100"/>
              </a:lnSpc>
              <a:spcBef>
                <a:spcPts val="1200"/>
              </a:spcBef>
            </a:pPr>
            <a:r>
              <a:rPr sz="1700" b="1" dirty="0" err="1"/>
              <a:t>neues</a:t>
            </a:r>
            <a:r>
              <a:rPr sz="1700" b="1" dirty="0"/>
              <a:t> </a:t>
            </a:r>
            <a:r>
              <a:rPr sz="1700" dirty="0" err="1"/>
              <a:t>Ereignis</a:t>
            </a:r>
            <a:r>
              <a:rPr sz="1700" dirty="0"/>
              <a:t>, das </a:t>
            </a:r>
            <a:r>
              <a:rPr sz="1700" dirty="0" err="1"/>
              <a:t>für</a:t>
            </a:r>
            <a:r>
              <a:rPr sz="1700" dirty="0"/>
              <a:t> die </a:t>
            </a:r>
            <a:r>
              <a:rPr sz="1700" dirty="0" err="1"/>
              <a:t>Öffentlichkeit</a:t>
            </a:r>
            <a:r>
              <a:rPr sz="1700" dirty="0"/>
              <a:t> </a:t>
            </a:r>
            <a:r>
              <a:rPr sz="1700" b="1" dirty="0" err="1"/>
              <a:t>wichtig</a:t>
            </a:r>
            <a:r>
              <a:rPr sz="1700" b="1" dirty="0"/>
              <a:t> </a:t>
            </a:r>
            <a:r>
              <a:rPr sz="1700" dirty="0"/>
              <a:t>und </a:t>
            </a:r>
            <a:r>
              <a:rPr sz="1700" b="1" dirty="0" err="1"/>
              <a:t>interessant</a:t>
            </a:r>
            <a:r>
              <a:rPr sz="1700" b="1" dirty="0"/>
              <a:t> </a:t>
            </a:r>
            <a:r>
              <a:rPr sz="1700" dirty="0" err="1"/>
              <a:t>ist</a:t>
            </a:r>
            <a:r>
              <a:rPr sz="1700" dirty="0"/>
              <a:t>.” </a:t>
            </a:r>
          </a:p>
          <a:p>
            <a:pPr defTabSz="457200">
              <a:lnSpc>
                <a:spcPts val="3100"/>
              </a:lnSpc>
              <a:spcBef>
                <a:spcPts val="1200"/>
              </a:spcBef>
            </a:pPr>
            <a:r>
              <a:rPr sz="1700" dirty="0"/>
              <a:t>(</a:t>
            </a:r>
            <a:r>
              <a:rPr sz="1700" dirty="0" err="1"/>
              <a:t>nach</a:t>
            </a:r>
            <a:r>
              <a:rPr sz="1700" dirty="0"/>
              <a:t> </a:t>
            </a:r>
            <a:r>
              <a:rPr sz="1700" dirty="0" err="1"/>
              <a:t>Schwiesau</a:t>
            </a:r>
            <a:r>
              <a:rPr sz="1700" dirty="0"/>
              <a:t> &amp; </a:t>
            </a:r>
            <a:r>
              <a:rPr sz="1700" dirty="0" err="1"/>
              <a:t>Ohler</a:t>
            </a:r>
            <a:r>
              <a:rPr sz="1700" dirty="0"/>
              <a:t>) </a:t>
            </a:r>
          </a:p>
          <a:p>
            <a:pPr defTabSz="457200">
              <a:lnSpc>
                <a:spcPts val="3100"/>
              </a:lnSpc>
              <a:spcBef>
                <a:spcPts val="1200"/>
              </a:spcBef>
            </a:pPr>
            <a:r>
              <a:rPr lang="de-DE" sz="1700" dirty="0" smtClean="0"/>
              <a:t>"</a:t>
            </a:r>
            <a:r>
              <a:rPr sz="1700" dirty="0" smtClean="0"/>
              <a:t>in </a:t>
            </a:r>
            <a:r>
              <a:rPr sz="1700" dirty="0"/>
              <a:t>der Regel </a:t>
            </a:r>
            <a:r>
              <a:rPr sz="1700" b="1" dirty="0" err="1"/>
              <a:t>nicht</a:t>
            </a:r>
            <a:r>
              <a:rPr sz="1700" b="1" dirty="0"/>
              <a:t> </a:t>
            </a:r>
            <a:r>
              <a:rPr sz="1700" b="1" dirty="0" err="1"/>
              <a:t>länger</a:t>
            </a:r>
            <a:r>
              <a:rPr sz="1700" b="1" dirty="0"/>
              <a:t> </a:t>
            </a:r>
            <a:r>
              <a:rPr sz="1700" b="1" dirty="0" err="1"/>
              <a:t>als</a:t>
            </a:r>
            <a:r>
              <a:rPr sz="1700" b="1" dirty="0"/>
              <a:t> 20 </a:t>
            </a:r>
            <a:r>
              <a:rPr sz="1700" b="1" dirty="0" err="1"/>
              <a:t>bis</a:t>
            </a:r>
            <a:r>
              <a:rPr sz="1700" b="1" dirty="0"/>
              <a:t> 30 </a:t>
            </a:r>
            <a:r>
              <a:rPr sz="1700" b="1" dirty="0" err="1"/>
              <a:t>Zeilen</a:t>
            </a:r>
            <a:r>
              <a:rPr sz="1700" dirty="0"/>
              <a:t>. Was </a:t>
            </a:r>
            <a:r>
              <a:rPr sz="1700" dirty="0" err="1"/>
              <a:t>länger</a:t>
            </a:r>
            <a:r>
              <a:rPr sz="1700" dirty="0"/>
              <a:t> </a:t>
            </a:r>
            <a:r>
              <a:rPr sz="1700" dirty="0" err="1"/>
              <a:t>ist</a:t>
            </a:r>
            <a:r>
              <a:rPr sz="1700" dirty="0"/>
              <a:t>, </a:t>
            </a:r>
            <a:r>
              <a:rPr sz="1700" dirty="0" err="1"/>
              <a:t>heißt</a:t>
            </a:r>
            <a:r>
              <a:rPr sz="1700" dirty="0"/>
              <a:t> </a:t>
            </a:r>
            <a:r>
              <a:rPr sz="1700" dirty="0" err="1"/>
              <a:t>Bericht</a:t>
            </a:r>
            <a:r>
              <a:rPr sz="1700" dirty="0"/>
              <a:t>” (</a:t>
            </a:r>
            <a:r>
              <a:rPr sz="1700" dirty="0" err="1"/>
              <a:t>LaRoche</a:t>
            </a:r>
            <a:r>
              <a:rPr sz="1700" dirty="0"/>
              <a:t> 1991)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rcRect b="26417"/>
          <a:stretch>
            <a:fillRect/>
          </a:stretch>
        </p:blipFill>
        <p:spPr>
          <a:xfrm>
            <a:off x="4967168" y="1465026"/>
            <a:ext cx="3838697" cy="1883095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feld 1"/>
          <p:cNvSpPr txBox="1"/>
          <p:nvPr/>
        </p:nvSpPr>
        <p:spPr>
          <a:xfrm>
            <a:off x="656908" y="250031"/>
            <a:ext cx="7830186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t>1. Die Nachricht</a:t>
            </a:r>
          </a:p>
        </p:txBody>
      </p:sp>
      <p:sp>
        <p:nvSpPr>
          <p:cNvPr id="102" name="Datumsplatzhalter 8"/>
          <p:cNvSpPr txBox="1"/>
          <p:nvPr/>
        </p:nvSpPr>
        <p:spPr>
          <a:xfrm>
            <a:off x="415608" y="4874451"/>
            <a:ext cx="173418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Carina-Chantal Krämer </a:t>
            </a:r>
          </a:p>
        </p:txBody>
      </p:sp>
      <p:sp>
        <p:nvSpPr>
          <p:cNvPr id="103" name="Foliennummernplatzhalter 10"/>
          <p:cNvSpPr txBox="1">
            <a:spLocks noGrp="1"/>
          </p:cNvSpPr>
          <p:nvPr>
            <p:ph type="sldNum" sz="quarter" idx="2"/>
          </p:nvPr>
        </p:nvSpPr>
        <p:spPr>
          <a:xfrm>
            <a:off x="8616966" y="4881594"/>
            <a:ext cx="188899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04" name="Textfeld 1"/>
          <p:cNvSpPr txBox="1"/>
          <p:nvPr/>
        </p:nvSpPr>
        <p:spPr>
          <a:xfrm>
            <a:off x="506022" y="1749106"/>
            <a:ext cx="8509461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Clr>
                <a:srgbClr val="FF0000"/>
              </a:buClr>
              <a:buSzPct val="100000"/>
              <a:buChar char="▪"/>
            </a:pPr>
            <a:r>
              <a:rPr sz="1600" dirty="0"/>
              <a:t>WER </a:t>
            </a:r>
            <a:r>
              <a:rPr sz="1600" dirty="0" err="1"/>
              <a:t>ist</a:t>
            </a:r>
            <a:r>
              <a:rPr sz="1600" dirty="0"/>
              <a:t> </a:t>
            </a:r>
            <a:r>
              <a:rPr sz="1600" dirty="0" err="1"/>
              <a:t>betroffen</a:t>
            </a:r>
            <a:r>
              <a:rPr sz="1600" dirty="0"/>
              <a:t>?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</a:pPr>
            <a:r>
              <a:rPr sz="1600" dirty="0"/>
              <a:t>WAS </a:t>
            </a:r>
            <a:r>
              <a:rPr sz="1600" dirty="0" err="1"/>
              <a:t>ist</a:t>
            </a:r>
            <a:r>
              <a:rPr sz="1600" dirty="0"/>
              <a:t> </a:t>
            </a:r>
            <a:r>
              <a:rPr sz="1600" dirty="0" err="1"/>
              <a:t>geschehen</a:t>
            </a:r>
            <a:r>
              <a:rPr sz="1600" dirty="0"/>
              <a:t>?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</a:pPr>
            <a:r>
              <a:rPr sz="1600" dirty="0"/>
              <a:t>WANN </a:t>
            </a:r>
            <a:r>
              <a:rPr sz="1600" dirty="0" err="1"/>
              <a:t>ist</a:t>
            </a:r>
            <a:r>
              <a:rPr sz="1600" dirty="0"/>
              <a:t> </a:t>
            </a:r>
            <a:r>
              <a:rPr sz="1600" dirty="0" err="1"/>
              <a:t>es</a:t>
            </a:r>
            <a:r>
              <a:rPr sz="1600" dirty="0"/>
              <a:t> </a:t>
            </a:r>
            <a:r>
              <a:rPr sz="1600" dirty="0" err="1"/>
              <a:t>passiert</a:t>
            </a:r>
            <a:r>
              <a:rPr sz="1600" dirty="0"/>
              <a:t>?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</a:pPr>
            <a:r>
              <a:rPr sz="1600" dirty="0"/>
              <a:t>WO </a:t>
            </a:r>
            <a:r>
              <a:rPr sz="1600" dirty="0" err="1"/>
              <a:t>ist</a:t>
            </a:r>
            <a:r>
              <a:rPr sz="1600" dirty="0"/>
              <a:t> </a:t>
            </a:r>
            <a:r>
              <a:rPr sz="1600" dirty="0" err="1"/>
              <a:t>es</a:t>
            </a:r>
            <a:r>
              <a:rPr sz="1600" dirty="0"/>
              <a:t> </a:t>
            </a:r>
            <a:r>
              <a:rPr sz="1600" dirty="0" err="1"/>
              <a:t>geschehen</a:t>
            </a:r>
            <a:r>
              <a:rPr sz="1600" dirty="0"/>
              <a:t> ?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</a:pPr>
            <a:r>
              <a:rPr sz="1600" dirty="0"/>
              <a:t>WIE </a:t>
            </a:r>
            <a:r>
              <a:rPr sz="1600" dirty="0" err="1"/>
              <a:t>ist</a:t>
            </a:r>
            <a:r>
              <a:rPr sz="1600" dirty="0"/>
              <a:t> </a:t>
            </a:r>
            <a:r>
              <a:rPr sz="1600" dirty="0" err="1"/>
              <a:t>es</a:t>
            </a:r>
            <a:r>
              <a:rPr sz="1600" dirty="0"/>
              <a:t> </a:t>
            </a:r>
            <a:r>
              <a:rPr sz="1600" dirty="0" err="1"/>
              <a:t>geschehen</a:t>
            </a:r>
            <a:r>
              <a:rPr sz="1600" dirty="0"/>
              <a:t>? 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</a:pPr>
            <a:r>
              <a:rPr sz="1600" dirty="0"/>
              <a:t>WARUM?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</a:pPr>
            <a:r>
              <a:rPr sz="1600" dirty="0"/>
              <a:t>WOHER </a:t>
            </a:r>
            <a:r>
              <a:rPr sz="1600" dirty="0" err="1"/>
              <a:t>stammt</a:t>
            </a:r>
            <a:r>
              <a:rPr sz="1600" dirty="0"/>
              <a:t> die Information?</a:t>
            </a:r>
          </a:p>
          <a:p>
            <a:endParaRPr sz="1600" dirty="0"/>
          </a:p>
          <a:p>
            <a:r>
              <a:rPr sz="1600" dirty="0" err="1"/>
              <a:t>Bereits</a:t>
            </a:r>
            <a:r>
              <a:rPr sz="1600" dirty="0"/>
              <a:t> </a:t>
            </a:r>
            <a:r>
              <a:rPr sz="1600" dirty="0" err="1"/>
              <a:t>im</a:t>
            </a:r>
            <a:r>
              <a:rPr sz="1600" dirty="0"/>
              <a:t> </a:t>
            </a:r>
            <a:r>
              <a:rPr sz="1600" dirty="0" err="1"/>
              <a:t>ersten</a:t>
            </a:r>
            <a:r>
              <a:rPr sz="1600" dirty="0"/>
              <a:t> </a:t>
            </a:r>
            <a:r>
              <a:rPr sz="1600" dirty="0" err="1"/>
              <a:t>Satz</a:t>
            </a:r>
            <a:r>
              <a:rPr sz="1600" dirty="0"/>
              <a:t> </a:t>
            </a:r>
            <a:r>
              <a:rPr sz="1600" dirty="0" err="1"/>
              <a:t>sollen</a:t>
            </a:r>
            <a:r>
              <a:rPr sz="1600" dirty="0"/>
              <a:t> die </a:t>
            </a:r>
            <a:r>
              <a:rPr sz="1600" dirty="0" err="1"/>
              <a:t>Fragen</a:t>
            </a:r>
            <a:r>
              <a:rPr sz="1600" dirty="0"/>
              <a:t> </a:t>
            </a:r>
            <a:r>
              <a:rPr sz="1600" dirty="0" err="1"/>
              <a:t>Wer</a:t>
            </a:r>
            <a:r>
              <a:rPr sz="1600" dirty="0"/>
              <a:t>, Was, </a:t>
            </a:r>
            <a:r>
              <a:rPr sz="1600" dirty="0" err="1"/>
              <a:t>Wann</a:t>
            </a:r>
            <a:r>
              <a:rPr sz="1600" dirty="0"/>
              <a:t> </a:t>
            </a:r>
          </a:p>
          <a:p>
            <a:r>
              <a:rPr sz="1600" dirty="0"/>
              <a:t>und Wo </a:t>
            </a:r>
            <a:r>
              <a:rPr sz="1600" dirty="0" err="1"/>
              <a:t>beantwortet</a:t>
            </a:r>
            <a:r>
              <a:rPr sz="1600" dirty="0"/>
              <a:t> </a:t>
            </a:r>
            <a:r>
              <a:rPr sz="1600" dirty="0" err="1"/>
              <a:t>werden</a:t>
            </a:r>
            <a:r>
              <a:rPr sz="1600" dirty="0"/>
              <a:t>.</a:t>
            </a:r>
          </a:p>
        </p:txBody>
      </p:sp>
      <p:sp>
        <p:nvSpPr>
          <p:cNvPr id="105" name="Rechteck 2"/>
          <p:cNvSpPr txBox="1"/>
          <p:nvPr/>
        </p:nvSpPr>
        <p:spPr>
          <a:xfrm>
            <a:off x="506022" y="1203598"/>
            <a:ext cx="3197384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35000"/>
              </a:lnSpc>
              <a:defRPr sz="2400" b="1"/>
            </a:lvl1pPr>
          </a:lstStyle>
          <a:p>
            <a:r>
              <a:t>Die sieben W-Fragen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feld 1"/>
          <p:cNvSpPr txBox="1"/>
          <p:nvPr/>
        </p:nvSpPr>
        <p:spPr>
          <a:xfrm>
            <a:off x="656908" y="250031"/>
            <a:ext cx="7830186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t>2. Der Bericht</a:t>
            </a:r>
          </a:p>
        </p:txBody>
      </p:sp>
      <p:sp>
        <p:nvSpPr>
          <p:cNvPr id="114" name="Datumsplatzhalter 8"/>
          <p:cNvSpPr txBox="1"/>
          <p:nvPr/>
        </p:nvSpPr>
        <p:spPr>
          <a:xfrm>
            <a:off x="415608" y="4874451"/>
            <a:ext cx="173418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Carina-Chantal Krämer </a:t>
            </a:r>
          </a:p>
        </p:txBody>
      </p:sp>
      <p:sp>
        <p:nvSpPr>
          <p:cNvPr id="115" name="Foliennummernplatzhalter 10"/>
          <p:cNvSpPr txBox="1">
            <a:spLocks noGrp="1"/>
          </p:cNvSpPr>
          <p:nvPr>
            <p:ph type="sldNum" sz="quarter" idx="2"/>
          </p:nvPr>
        </p:nvSpPr>
        <p:spPr>
          <a:xfrm>
            <a:off x="8616966" y="4881594"/>
            <a:ext cx="188899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16" name="Textfeld 1"/>
          <p:cNvSpPr txBox="1"/>
          <p:nvPr/>
        </p:nvSpPr>
        <p:spPr>
          <a:xfrm>
            <a:off x="655395" y="1679753"/>
            <a:ext cx="4807510" cy="2077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Überschrift 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Unterzeile 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Teaser/Einleitung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Hauptteil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Schluss </a:t>
            </a:r>
          </a:p>
          <a:p>
            <a:endParaRPr/>
          </a:p>
          <a:p>
            <a:r>
              <a:t>Wichtig: Zitate, Zitate, Zitate!!</a:t>
            </a:r>
          </a:p>
        </p:txBody>
      </p:sp>
      <p:pic>
        <p:nvPicPr>
          <p:cNvPr id="117" name="Grafik 6" descr="Grafik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2040" y="1419621"/>
            <a:ext cx="2774627" cy="240249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Rechteck 2"/>
          <p:cNvSpPr txBox="1"/>
          <p:nvPr/>
        </p:nvSpPr>
        <p:spPr>
          <a:xfrm>
            <a:off x="506022" y="1114698"/>
            <a:ext cx="123850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35000"/>
              </a:lnSpc>
              <a:defRPr sz="2400" b="1"/>
            </a:lvl1pPr>
          </a:lstStyle>
          <a:p>
            <a:r>
              <a:t>Aufbau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Datumsplatzhalter 8"/>
          <p:cNvSpPr txBox="1"/>
          <p:nvPr/>
        </p:nvSpPr>
        <p:spPr>
          <a:xfrm>
            <a:off x="415608" y="4874451"/>
            <a:ext cx="173418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Carina-Chantal Krämer </a:t>
            </a:r>
          </a:p>
        </p:txBody>
      </p:sp>
      <p:sp>
        <p:nvSpPr>
          <p:cNvPr id="122" name="Foliennummernplatzhalter 10"/>
          <p:cNvSpPr txBox="1">
            <a:spLocks noGrp="1"/>
          </p:cNvSpPr>
          <p:nvPr>
            <p:ph type="sldNum" sz="quarter" idx="2"/>
          </p:nvPr>
        </p:nvSpPr>
        <p:spPr>
          <a:xfrm>
            <a:off x="8616966" y="4881594"/>
            <a:ext cx="188899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23" name="Rechteck 3"/>
          <p:cNvSpPr txBox="1"/>
          <p:nvPr/>
        </p:nvSpPr>
        <p:spPr>
          <a:xfrm>
            <a:off x="655394" y="1059582"/>
            <a:ext cx="2289087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35000"/>
              </a:lnSpc>
              <a:defRPr sz="2400" b="1"/>
            </a:lvl1pPr>
          </a:lstStyle>
          <a:p>
            <a:r>
              <a:t>Die Überschrift</a:t>
            </a:r>
          </a:p>
        </p:txBody>
      </p:sp>
      <p:sp>
        <p:nvSpPr>
          <p:cNvPr id="124" name="Textfeld 11"/>
          <p:cNvSpPr txBox="1"/>
          <p:nvPr/>
        </p:nvSpPr>
        <p:spPr>
          <a:xfrm>
            <a:off x="655395" y="1552752"/>
            <a:ext cx="4807510" cy="241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Schreibe einfach (keine Fremd- oder Fachwörter)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Halte dich kurz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„Wer“ tut „was“? 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Verrate nicht alles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Zahlen sind immer gut 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Datumsplatzhalter 8"/>
          <p:cNvSpPr txBox="1"/>
          <p:nvPr/>
        </p:nvSpPr>
        <p:spPr>
          <a:xfrm>
            <a:off x="415608" y="4874451"/>
            <a:ext cx="173418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Carina-Chantal Krämer </a:t>
            </a:r>
          </a:p>
        </p:txBody>
      </p:sp>
      <p:sp>
        <p:nvSpPr>
          <p:cNvPr id="129" name="Foliennummernplatzhalter 10"/>
          <p:cNvSpPr txBox="1">
            <a:spLocks noGrp="1"/>
          </p:cNvSpPr>
          <p:nvPr>
            <p:ph type="sldNum" sz="quarter" idx="2"/>
          </p:nvPr>
        </p:nvSpPr>
        <p:spPr>
          <a:xfrm>
            <a:off x="8616966" y="4881594"/>
            <a:ext cx="188899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30" name="Rechteck 3"/>
          <p:cNvSpPr txBox="1"/>
          <p:nvPr/>
        </p:nvSpPr>
        <p:spPr>
          <a:xfrm>
            <a:off x="655394" y="1059582"/>
            <a:ext cx="220455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35000"/>
              </a:lnSpc>
              <a:defRPr sz="2400" b="1"/>
            </a:lvl1pPr>
          </a:lstStyle>
          <a:p>
            <a:r>
              <a:t>Die Unterzeile </a:t>
            </a:r>
          </a:p>
        </p:txBody>
      </p:sp>
      <p:sp>
        <p:nvSpPr>
          <p:cNvPr id="131" name="Textfeld 11"/>
          <p:cNvSpPr txBox="1"/>
          <p:nvPr/>
        </p:nvSpPr>
        <p:spPr>
          <a:xfrm>
            <a:off x="655393" y="1552752"/>
            <a:ext cx="6967230" cy="1519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erläutert die Überschrift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sollte zur Überschrift passen (Dopplungen vermeiden)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keine Abkürzungen, Fachbegriffe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t>enden meistens ohne Punkt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atumsplatzhalter 8"/>
          <p:cNvSpPr txBox="1"/>
          <p:nvPr/>
        </p:nvSpPr>
        <p:spPr>
          <a:xfrm>
            <a:off x="415608" y="4874451"/>
            <a:ext cx="173418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Carina-Chantal Krämer </a:t>
            </a:r>
          </a:p>
        </p:txBody>
      </p:sp>
      <p:sp>
        <p:nvSpPr>
          <p:cNvPr id="135" name="Foliennummernplatzhalter 10"/>
          <p:cNvSpPr txBox="1">
            <a:spLocks noGrp="1"/>
          </p:cNvSpPr>
          <p:nvPr>
            <p:ph type="sldNum" sz="quarter" idx="2"/>
          </p:nvPr>
        </p:nvSpPr>
        <p:spPr>
          <a:xfrm>
            <a:off x="8616966" y="4881594"/>
            <a:ext cx="188899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36" name="Rechteck 3"/>
          <p:cNvSpPr txBox="1"/>
          <p:nvPr/>
        </p:nvSpPr>
        <p:spPr>
          <a:xfrm>
            <a:off x="655395" y="1059582"/>
            <a:ext cx="92396" cy="53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35000"/>
              </a:lnSpc>
              <a:defRPr sz="2400" b="1"/>
            </a:lvl1pPr>
          </a:lstStyle>
          <a:p>
            <a:endParaRPr dirty="0"/>
          </a:p>
        </p:txBody>
      </p:sp>
      <p:pic>
        <p:nvPicPr>
          <p:cNvPr id="137" name="Grafik 1" descr="Grafik 1"/>
          <p:cNvPicPr>
            <a:picLocks noChangeAspect="1"/>
          </p:cNvPicPr>
          <p:nvPr/>
        </p:nvPicPr>
        <p:blipFill>
          <a:blip r:embed="rId2">
            <a:extLst/>
          </a:blip>
          <a:srcRect t="40200" b="44400"/>
          <a:stretch>
            <a:fillRect/>
          </a:stretch>
        </p:blipFill>
        <p:spPr>
          <a:xfrm>
            <a:off x="609674" y="1806312"/>
            <a:ext cx="5184578" cy="598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rcRect r="8136" b="89221"/>
          <a:stretch>
            <a:fillRect/>
          </a:stretch>
        </p:blipFill>
        <p:spPr>
          <a:xfrm>
            <a:off x="609674" y="2565357"/>
            <a:ext cx="6229546" cy="650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Grafik 7" descr="Grafik 7"/>
          <p:cNvPicPr>
            <a:picLocks noChangeAspect="1"/>
          </p:cNvPicPr>
          <p:nvPr/>
        </p:nvPicPr>
        <p:blipFill>
          <a:blip r:embed="rId4">
            <a:extLst/>
          </a:blip>
          <a:srcRect t="51541" r="5963" b="40100"/>
          <a:stretch>
            <a:fillRect/>
          </a:stretch>
        </p:blipFill>
        <p:spPr>
          <a:xfrm>
            <a:off x="609674" y="1080491"/>
            <a:ext cx="5086732" cy="649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Grafik 12" descr="Grafik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9889" y="3300474"/>
            <a:ext cx="6238876" cy="120967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feld 1"/>
          <p:cNvSpPr txBox="1"/>
          <p:nvPr/>
        </p:nvSpPr>
        <p:spPr>
          <a:xfrm>
            <a:off x="656908" y="250031"/>
            <a:ext cx="78301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rPr lang="de-DE" dirty="0" smtClean="0"/>
              <a:t>Einige Beispiele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atumsplatzhalter 8"/>
          <p:cNvSpPr txBox="1"/>
          <p:nvPr/>
        </p:nvSpPr>
        <p:spPr>
          <a:xfrm>
            <a:off x="415608" y="4874451"/>
            <a:ext cx="173418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Carina-Chantal Krämer </a:t>
            </a:r>
          </a:p>
        </p:txBody>
      </p:sp>
      <p:sp>
        <p:nvSpPr>
          <p:cNvPr id="144" name="Foliennummernplatzhalter 10"/>
          <p:cNvSpPr txBox="1">
            <a:spLocks noGrp="1"/>
          </p:cNvSpPr>
          <p:nvPr>
            <p:ph type="sldNum" sz="quarter" idx="2"/>
          </p:nvPr>
        </p:nvSpPr>
        <p:spPr>
          <a:xfrm>
            <a:off x="8616966" y="4881594"/>
            <a:ext cx="188899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5" name="Rechteck 3"/>
          <p:cNvSpPr txBox="1"/>
          <p:nvPr/>
        </p:nvSpPr>
        <p:spPr>
          <a:xfrm>
            <a:off x="655395" y="1059582"/>
            <a:ext cx="1657311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35000"/>
              </a:lnSpc>
              <a:defRPr sz="2400" b="1"/>
            </a:lvl1pPr>
          </a:lstStyle>
          <a:p>
            <a:r>
              <a:t>Der Teaser</a:t>
            </a:r>
          </a:p>
        </p:txBody>
      </p:sp>
      <p:sp>
        <p:nvSpPr>
          <p:cNvPr id="146" name="Textfeld 11"/>
          <p:cNvSpPr txBox="1"/>
          <p:nvPr/>
        </p:nvSpPr>
        <p:spPr>
          <a:xfrm>
            <a:off x="655393" y="1552752"/>
            <a:ext cx="6967230" cy="303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rPr sz="1900" dirty="0" err="1"/>
              <a:t>verlängerte</a:t>
            </a:r>
            <a:r>
              <a:rPr sz="1900" dirty="0"/>
              <a:t> </a:t>
            </a:r>
            <a:r>
              <a:rPr sz="1900" dirty="0" err="1"/>
              <a:t>Unterzeile</a:t>
            </a:r>
            <a:r>
              <a:rPr sz="1900" dirty="0"/>
              <a:t> 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rPr sz="1900" dirty="0" err="1"/>
              <a:t>Macht</a:t>
            </a:r>
            <a:r>
              <a:rPr sz="1900" dirty="0"/>
              <a:t> Lust auf </a:t>
            </a:r>
            <a:r>
              <a:rPr sz="1900" dirty="0" err="1"/>
              <a:t>mehr</a:t>
            </a:r>
            <a:endParaRPr sz="1900" dirty="0"/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rPr sz="1900" dirty="0"/>
              <a:t>These/</a:t>
            </a:r>
            <a:r>
              <a:rPr sz="1900" dirty="0" err="1"/>
              <a:t>Kernaussage</a:t>
            </a:r>
            <a:r>
              <a:rPr sz="1900" dirty="0"/>
              <a:t> des </a:t>
            </a:r>
            <a:r>
              <a:rPr sz="1900" dirty="0" err="1"/>
              <a:t>Textes</a:t>
            </a:r>
            <a:r>
              <a:rPr sz="1900" dirty="0"/>
              <a:t> muss </a:t>
            </a:r>
            <a:r>
              <a:rPr sz="1900" dirty="0" err="1"/>
              <a:t>erkennbar</a:t>
            </a:r>
            <a:r>
              <a:rPr sz="1900" dirty="0"/>
              <a:t> sein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r>
              <a:rPr sz="1900" dirty="0"/>
              <a:t>Cliffhanger: </a:t>
            </a:r>
            <a:r>
              <a:rPr sz="1900" dirty="0" err="1"/>
              <a:t>Deutet</a:t>
            </a:r>
            <a:r>
              <a:rPr sz="1900" dirty="0"/>
              <a:t> an, </a:t>
            </a:r>
            <a:r>
              <a:rPr sz="1900" dirty="0" err="1"/>
              <a:t>gibt</a:t>
            </a:r>
            <a:r>
              <a:rPr sz="1900" dirty="0"/>
              <a:t> </a:t>
            </a:r>
            <a:r>
              <a:rPr sz="1900" dirty="0" err="1"/>
              <a:t>aber</a:t>
            </a:r>
            <a:r>
              <a:rPr sz="1900" dirty="0"/>
              <a:t> </a:t>
            </a:r>
            <a:r>
              <a:rPr sz="1900" dirty="0" err="1"/>
              <a:t>nicht</a:t>
            </a:r>
            <a:r>
              <a:rPr sz="1900" dirty="0"/>
              <a:t> </a:t>
            </a:r>
            <a:r>
              <a:rPr sz="1900" dirty="0" err="1"/>
              <a:t>alles</a:t>
            </a:r>
            <a:r>
              <a:rPr sz="1900" dirty="0"/>
              <a:t> </a:t>
            </a:r>
            <a:r>
              <a:rPr sz="1900" dirty="0" err="1"/>
              <a:t>preis</a:t>
            </a:r>
            <a:endParaRPr sz="1900" dirty="0"/>
          </a:p>
          <a:p>
            <a:pPr>
              <a:defRPr sz="2000"/>
            </a:pPr>
            <a:r>
              <a:rPr sz="1900" dirty="0"/>
              <a:t>	</a:t>
            </a:r>
            <a:r>
              <a:rPr sz="1900" dirty="0" err="1"/>
              <a:t>Beispiel</a:t>
            </a:r>
            <a:r>
              <a:rPr sz="1900" dirty="0"/>
              <a:t>: </a:t>
            </a:r>
          </a:p>
          <a:p>
            <a:pPr>
              <a:defRPr sz="2000"/>
            </a:pPr>
            <a:r>
              <a:rPr sz="1900" dirty="0"/>
              <a:t>	</a:t>
            </a:r>
            <a:r>
              <a:rPr sz="1900" dirty="0" err="1"/>
              <a:t>Überschrift</a:t>
            </a:r>
            <a:r>
              <a:rPr sz="1900" dirty="0"/>
              <a:t>: </a:t>
            </a:r>
            <a:r>
              <a:rPr sz="1900" dirty="0" err="1"/>
              <a:t>Schwule</a:t>
            </a:r>
            <a:r>
              <a:rPr sz="1900" dirty="0"/>
              <a:t> </a:t>
            </a:r>
            <a:r>
              <a:rPr sz="1900" dirty="0" err="1"/>
              <a:t>vor</a:t>
            </a:r>
            <a:r>
              <a:rPr sz="1900" dirty="0"/>
              <a:t>, </a:t>
            </a:r>
            <a:r>
              <a:rPr sz="1900" dirty="0" err="1"/>
              <a:t>noch</a:t>
            </a:r>
            <a:r>
              <a:rPr sz="1900" dirty="0"/>
              <a:t> </a:t>
            </a:r>
            <a:r>
              <a:rPr sz="1900" dirty="0" err="1"/>
              <a:t>ein</a:t>
            </a:r>
            <a:r>
              <a:rPr sz="1900" dirty="0"/>
              <a:t> Tor!</a:t>
            </a:r>
          </a:p>
          <a:p>
            <a:pPr>
              <a:defRPr sz="2000"/>
            </a:pPr>
            <a:r>
              <a:rPr sz="1900" dirty="0"/>
              <a:t>	Teaser: </a:t>
            </a:r>
            <a:r>
              <a:rPr sz="1900" dirty="0" err="1"/>
              <a:t>Homosexuelle</a:t>
            </a:r>
            <a:r>
              <a:rPr sz="1900" dirty="0"/>
              <a:t> </a:t>
            </a:r>
            <a:r>
              <a:rPr sz="1900" dirty="0" err="1"/>
              <a:t>Fußballspieler</a:t>
            </a:r>
            <a:r>
              <a:rPr sz="1900" dirty="0"/>
              <a:t> </a:t>
            </a:r>
            <a:r>
              <a:rPr sz="1900" dirty="0" err="1"/>
              <a:t>gibt</a:t>
            </a:r>
            <a:r>
              <a:rPr sz="1900" dirty="0"/>
              <a:t> </a:t>
            </a:r>
            <a:r>
              <a:rPr sz="1900" dirty="0" err="1"/>
              <a:t>es</a:t>
            </a:r>
            <a:r>
              <a:rPr sz="1900" dirty="0"/>
              <a:t> </a:t>
            </a:r>
            <a:r>
              <a:rPr sz="1900" dirty="0" err="1"/>
              <a:t>einige</a:t>
            </a:r>
            <a:r>
              <a:rPr sz="1900" dirty="0"/>
              <a:t>. 	</a:t>
            </a:r>
            <a:r>
              <a:rPr sz="1900" dirty="0" err="1"/>
              <a:t>Doch</a:t>
            </a:r>
            <a:r>
              <a:rPr sz="1900" dirty="0"/>
              <a:t> </a:t>
            </a:r>
            <a:r>
              <a:rPr sz="1900" dirty="0" err="1"/>
              <a:t>sie</a:t>
            </a:r>
            <a:r>
              <a:rPr sz="1900" dirty="0"/>
              <a:t> </a:t>
            </a:r>
            <a:r>
              <a:rPr sz="1900" dirty="0" err="1"/>
              <a:t>outen</a:t>
            </a:r>
            <a:r>
              <a:rPr sz="1900" dirty="0"/>
              <a:t> </a:t>
            </a:r>
            <a:r>
              <a:rPr sz="1900" dirty="0" err="1"/>
              <a:t>sich</a:t>
            </a:r>
            <a:r>
              <a:rPr sz="1900" dirty="0"/>
              <a:t> </a:t>
            </a:r>
            <a:r>
              <a:rPr sz="1900" dirty="0" err="1"/>
              <a:t>nicht</a:t>
            </a:r>
            <a:r>
              <a:rPr sz="1900" dirty="0"/>
              <a:t> - </a:t>
            </a:r>
            <a:r>
              <a:rPr sz="1900" dirty="0" err="1"/>
              <a:t>aus</a:t>
            </a:r>
            <a:r>
              <a:rPr sz="1900" dirty="0"/>
              <a:t> Angst </a:t>
            </a:r>
            <a:r>
              <a:rPr sz="1900" dirty="0" err="1"/>
              <a:t>vor</a:t>
            </a:r>
            <a:r>
              <a:rPr sz="1900" dirty="0"/>
              <a:t> Mobbing. 	</a:t>
            </a:r>
            <a:r>
              <a:rPr sz="1900" dirty="0" err="1"/>
              <a:t>Dagegen</a:t>
            </a:r>
            <a:r>
              <a:rPr sz="1900" dirty="0"/>
              <a:t> </a:t>
            </a:r>
            <a:r>
              <a:rPr sz="1900" dirty="0" err="1"/>
              <a:t>wollen</a:t>
            </a:r>
            <a:r>
              <a:rPr sz="1900" dirty="0"/>
              <a:t> </a:t>
            </a:r>
            <a:r>
              <a:rPr sz="1900" dirty="0" err="1"/>
              <a:t>einige</a:t>
            </a:r>
            <a:r>
              <a:rPr sz="1900" dirty="0"/>
              <a:t> </a:t>
            </a:r>
            <a:r>
              <a:rPr sz="1900" dirty="0" err="1"/>
              <a:t>Profi-Vereine</a:t>
            </a:r>
            <a:r>
              <a:rPr sz="1900" dirty="0"/>
              <a:t> </a:t>
            </a:r>
            <a:r>
              <a:rPr sz="1900" dirty="0" err="1"/>
              <a:t>jetzt</a:t>
            </a:r>
            <a:r>
              <a:rPr sz="1900" dirty="0"/>
              <a:t> </a:t>
            </a:r>
            <a:r>
              <a:rPr sz="1900" dirty="0" err="1"/>
              <a:t>vorgehen</a:t>
            </a:r>
            <a:r>
              <a:rPr sz="1900" dirty="0"/>
              <a:t>. </a:t>
            </a:r>
          </a:p>
          <a:p>
            <a:pPr marL="285750" indent="-285750">
              <a:buClr>
                <a:srgbClr val="FF0000"/>
              </a:buClr>
              <a:buSzPct val="100000"/>
              <a:buChar char="▪"/>
              <a:defRPr sz="2000"/>
            </a:pP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atumsplatzhalter 8"/>
          <p:cNvSpPr txBox="1"/>
          <p:nvPr/>
        </p:nvSpPr>
        <p:spPr>
          <a:xfrm>
            <a:off x="415608" y="4874451"/>
            <a:ext cx="173418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Carina-Chantal Krämer </a:t>
            </a:r>
          </a:p>
        </p:txBody>
      </p:sp>
      <p:sp>
        <p:nvSpPr>
          <p:cNvPr id="150" name="Foliennummernplatzhalter 10"/>
          <p:cNvSpPr txBox="1">
            <a:spLocks noGrp="1"/>
          </p:cNvSpPr>
          <p:nvPr>
            <p:ph type="sldNum" sz="quarter" idx="2"/>
          </p:nvPr>
        </p:nvSpPr>
        <p:spPr>
          <a:xfrm>
            <a:off x="8532208" y="4881594"/>
            <a:ext cx="273657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52" name="Grafik 12" descr="Grafi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705" y="1221198"/>
            <a:ext cx="1970878" cy="2627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Grafik 13" descr="Grafik 13"/>
          <p:cNvPicPr>
            <a:picLocks noChangeAspect="1"/>
          </p:cNvPicPr>
          <p:nvPr/>
        </p:nvPicPr>
        <p:blipFill>
          <a:blip r:embed="rId3">
            <a:extLst/>
          </a:blip>
          <a:srcRect l="16400" t="10801" r="12201" b="8399"/>
          <a:stretch>
            <a:fillRect/>
          </a:stretch>
        </p:blipFill>
        <p:spPr>
          <a:xfrm>
            <a:off x="678657" y="1110624"/>
            <a:ext cx="2304257" cy="1955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Grafik 14" descr="Grafik 14"/>
          <p:cNvPicPr>
            <a:picLocks noChangeAspect="1"/>
          </p:cNvPicPr>
          <p:nvPr/>
        </p:nvPicPr>
        <p:blipFill>
          <a:blip r:embed="rId4">
            <a:extLst/>
          </a:blip>
          <a:srcRect l="23866" r="23868"/>
          <a:stretch>
            <a:fillRect/>
          </a:stretch>
        </p:blipFill>
        <p:spPr>
          <a:xfrm rot="16200000">
            <a:off x="4167036" y="288565"/>
            <a:ext cx="1241981" cy="3168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Grafik 1" descr="Grafik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0510" y="3305409"/>
            <a:ext cx="5229225" cy="118681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feld 1"/>
          <p:cNvSpPr txBox="1"/>
          <p:nvPr/>
        </p:nvSpPr>
        <p:spPr>
          <a:xfrm>
            <a:off x="656908" y="250031"/>
            <a:ext cx="78301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rPr lang="de-DE" dirty="0" smtClean="0"/>
              <a:t>Einige Beispiele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vorlage_ppt_2016">
  <a:themeElements>
    <a:clrScheme name="vorlage_ppt_201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vorlage_ppt_2016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vorlage_ppt_201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orlage_ppt_2016">
  <a:themeElements>
    <a:clrScheme name="vorlage_ppt_201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vorlage_ppt_2016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vorlage_ppt_201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Bildschirmpräsentation (16:9)</PresentationFormat>
  <Paragraphs>113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Calibri</vt:lpstr>
      <vt:lpstr>vorlage_ppt_2016</vt:lpstr>
      <vt:lpstr>Wie schreibe ich einen Bericht/ eine PM?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wichtigsten Darstellungsformen</dc:title>
  <dc:creator>Carina-Chantal Krämer</dc:creator>
  <cp:lastModifiedBy>Carina Chantal Krämer</cp:lastModifiedBy>
  <cp:revision>7</cp:revision>
  <dcterms:modified xsi:type="dcterms:W3CDTF">2019-11-27T09:55:33Z</dcterms:modified>
</cp:coreProperties>
</file>